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2"/>
  </p:sldMasterIdLst>
  <p:notesMasterIdLst>
    <p:notesMasterId r:id="rId31"/>
  </p:notesMasterIdLst>
  <p:handoutMasterIdLst>
    <p:handoutMasterId r:id="rId32"/>
  </p:handoutMasterIdLst>
  <p:sldIdLst>
    <p:sldId id="529" r:id="rId3"/>
    <p:sldId id="530" r:id="rId4"/>
    <p:sldId id="531" r:id="rId5"/>
    <p:sldId id="502" r:id="rId6"/>
    <p:sldId id="501" r:id="rId7"/>
    <p:sldId id="505" r:id="rId8"/>
    <p:sldId id="506" r:id="rId9"/>
    <p:sldId id="532" r:id="rId10"/>
    <p:sldId id="533" r:id="rId11"/>
    <p:sldId id="534" r:id="rId12"/>
    <p:sldId id="470" r:id="rId13"/>
    <p:sldId id="503" r:id="rId14"/>
    <p:sldId id="511" r:id="rId15"/>
    <p:sldId id="515" r:id="rId16"/>
    <p:sldId id="535" r:id="rId17"/>
    <p:sldId id="536" r:id="rId18"/>
    <p:sldId id="537" r:id="rId19"/>
    <p:sldId id="538" r:id="rId20"/>
    <p:sldId id="539" r:id="rId21"/>
    <p:sldId id="540" r:id="rId22"/>
    <p:sldId id="541" r:id="rId23"/>
    <p:sldId id="488" r:id="rId24"/>
    <p:sldId id="542" r:id="rId25"/>
    <p:sldId id="490" r:id="rId26"/>
    <p:sldId id="492" r:id="rId27"/>
    <p:sldId id="523" r:id="rId28"/>
    <p:sldId id="352" r:id="rId29"/>
    <p:sldId id="513" r:id="rId30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78C5307-F9AA-4FBE-B236-47ADE99B7F5C}">
          <p14:sldIdLst>
            <p14:sldId id="529"/>
            <p14:sldId id="530"/>
            <p14:sldId id="531"/>
          </p14:sldIdLst>
        </p14:section>
        <p14:section name="JS Core Module" id="{0F6EBAD7-F01A-404C-B66A-E353F150B4EC}">
          <p14:sldIdLst>
            <p14:sldId id="502"/>
            <p14:sldId id="501"/>
            <p14:sldId id="505"/>
            <p14:sldId id="506"/>
          </p14:sldIdLst>
        </p14:section>
        <p14:section name="Course Program" id="{7ED959B1-973F-419C-A05B-AADA107BE8A1}">
          <p14:sldIdLst>
            <p14:sldId id="532"/>
            <p14:sldId id="533"/>
            <p14:sldId id="534"/>
          </p14:sldIdLst>
        </p14:section>
        <p14:section name="Trainers" id="{A1948749-42E3-451B-8F36-A91B0BBFC894}">
          <p14:sldIdLst>
            <p14:sldId id="470"/>
            <p14:sldId id="503"/>
            <p14:sldId id="511"/>
            <p14:sldId id="515"/>
          </p14:sldIdLst>
        </p14:section>
        <p14:section name="Course Schedule" id="{18C42CE2-495D-40C1-A688-0279868C3DB3}">
          <p14:sldIdLst>
            <p14:sldId id="535"/>
            <p14:sldId id="536"/>
            <p14:sldId id="537"/>
          </p14:sldIdLst>
        </p14:section>
        <p14:section name="Evaluation and Exams" id="{83B77BDD-79B5-440A-A305-8B2DDDEAC2BF}">
          <p14:sldIdLst>
            <p14:sldId id="538"/>
            <p14:sldId id="539"/>
            <p14:sldId id="540"/>
            <p14:sldId id="541"/>
          </p14:sldIdLst>
        </p14:section>
        <p14:section name="Resources" id="{2EB221CC-2637-49D8-AE5A-139E05A9CCD3}">
          <p14:sldIdLst>
            <p14:sldId id="488"/>
            <p14:sldId id="542"/>
            <p14:sldId id="490"/>
            <p14:sldId id="492"/>
          </p14:sldIdLst>
        </p14:section>
        <p14:section name="Conclusion" id="{3C2B454C-5299-4091-B534-4662DC2C4E8E}">
          <p14:sldIdLst>
            <p14:sldId id="523"/>
            <p14:sldId id="352"/>
            <p14:sldId id="51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3840F"/>
    <a:srgbClr val="F8DC9E"/>
    <a:srgbClr val="FBEEDC"/>
    <a:srgbClr val="FBEEC9"/>
    <a:srgbClr val="603A14"/>
    <a:srgbClr val="E85C0E"/>
    <a:srgbClr val="BAB398"/>
    <a:srgbClr val="ADA485"/>
    <a:srgbClr val="C6C0AA"/>
    <a:srgbClr val="663606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595" autoAdjust="0"/>
  </p:normalViewPr>
  <p:slideViewPr>
    <p:cSldViewPr>
      <p:cViewPr varScale="1">
        <p:scale>
          <a:sx n="70" d="100"/>
          <a:sy n="70" d="100"/>
        </p:scale>
        <p:origin x="536" y="84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handoutMaster" Target="handoutMasters/handoutMaster1.xml"/><Relationship Id="rId37" Type="http://schemas.microsoft.com/office/2015/10/relationships/revisionInfo" Target="revisionInfo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heme" Target="theme/theme1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7/24/2017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7/24/2017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04628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6323162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83448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81522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62666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26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19639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4122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9322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7/24/2017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623320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7/24/2017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79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8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jpeg"/><Relationship Id="rId7" Type="http://schemas.openxmlformats.org/officeDocument/2006/relationships/image" Target="../media/image41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acebook.com/groups/292674664491806/" TargetMode="External"/><Relationship Id="rId3" Type="http://schemas.openxmlformats.org/officeDocument/2006/relationships/hyperlink" Target="https://softuni.bg/courses/javascript-applications" TargetMode="External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hyperlink" Target="https://softuni.bg/forum/categories/20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hyperlink" Target="https://nodejs.org/" TargetMode="External"/><Relationship Id="rId7" Type="http://schemas.openxmlformats.org/officeDocument/2006/relationships/hyperlink" Target="https://www.visualstudio.com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hyperlink" Target="https://code.visualstudio.com/" TargetMode="External"/><Relationship Id="rId4" Type="http://schemas.openxmlformats.org/officeDocument/2006/relationships/hyperlink" Target="https://jetbrains.com/webstorm/" TargetMode="External"/><Relationship Id="rId9" Type="http://schemas.openxmlformats.org/officeDocument/2006/relationships/image" Target="../media/image52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://www.indeavr.com/" TargetMode="External"/><Relationship Id="rId13" Type="http://schemas.openxmlformats.org/officeDocument/2006/relationships/image" Target="../media/image57.png"/><Relationship Id="rId18" Type="http://schemas.openxmlformats.org/officeDocument/2006/relationships/hyperlink" Target="https://netpeak.net/" TargetMode="External"/><Relationship Id="rId3" Type="http://schemas.openxmlformats.org/officeDocument/2006/relationships/hyperlink" Target="https://softuni.bg/courses/" TargetMode="External"/><Relationship Id="rId7" Type="http://schemas.openxmlformats.org/officeDocument/2006/relationships/image" Target="../media/image54.png"/><Relationship Id="rId12" Type="http://schemas.openxmlformats.org/officeDocument/2006/relationships/hyperlink" Target="http://www.superhosting.bg/" TargetMode="External"/><Relationship Id="rId17" Type="http://schemas.openxmlformats.org/officeDocument/2006/relationships/image" Target="../media/image59.png"/><Relationship Id="rId2" Type="http://schemas.openxmlformats.org/officeDocument/2006/relationships/notesSlide" Target="../notesSlides/notesSlide6.xml"/><Relationship Id="rId16" Type="http://schemas.openxmlformats.org/officeDocument/2006/relationships/hyperlink" Target="http://www.softwaregroup-bg.com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smartit.bg/" TargetMode="External"/><Relationship Id="rId11" Type="http://schemas.openxmlformats.org/officeDocument/2006/relationships/image" Target="../media/image56.png"/><Relationship Id="rId5" Type="http://schemas.openxmlformats.org/officeDocument/2006/relationships/image" Target="../media/image53.png"/><Relationship Id="rId15" Type="http://schemas.openxmlformats.org/officeDocument/2006/relationships/image" Target="../media/image58.png"/><Relationship Id="rId10" Type="http://schemas.openxmlformats.org/officeDocument/2006/relationships/hyperlink" Target="http://www.infragistics.com/" TargetMode="External"/><Relationship Id="rId19" Type="http://schemas.openxmlformats.org/officeDocument/2006/relationships/image" Target="../media/image60.png"/><Relationship Id="rId4" Type="http://schemas.openxmlformats.org/officeDocument/2006/relationships/hyperlink" Target="http://xs-software.com/" TargetMode="External"/><Relationship Id="rId9" Type="http://schemas.openxmlformats.org/officeDocument/2006/relationships/image" Target="../media/image55.png"/><Relationship Id="rId14" Type="http://schemas.openxmlformats.org/officeDocument/2006/relationships/hyperlink" Target="http://www.telenor.bg/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://softuni.org/" TargetMode="External"/><Relationship Id="rId7" Type="http://schemas.openxmlformats.org/officeDocument/2006/relationships/image" Target="../media/image61.png"/><Relationship Id="rId12" Type="http://schemas.openxmlformats.org/officeDocument/2006/relationships/image" Target="../media/image6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63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62.png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://www.facebook.com/SoftwareUniversity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curriculum" TargetMode="External"/><Relationship Id="rId2" Type="http://schemas.openxmlformats.org/officeDocument/2006/relationships/hyperlink" Target="https://softuni.bg/trainings/courses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351212" y="914400"/>
            <a:ext cx="8125251" cy="1171552"/>
          </a:xfrm>
        </p:spPr>
        <p:txBody>
          <a:bodyPr>
            <a:normAutofit/>
          </a:bodyPr>
          <a:lstStyle/>
          <a:p>
            <a:r>
              <a:rPr lang="en-US" dirty="0"/>
              <a:t>JavaScript Applications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351212" y="2057400"/>
            <a:ext cx="8125251" cy="778736"/>
          </a:xfrm>
        </p:spPr>
        <p:txBody>
          <a:bodyPr>
            <a:normAutofit/>
          </a:bodyPr>
          <a:lstStyle/>
          <a:p>
            <a:r>
              <a:rPr lang="en-US" dirty="0"/>
              <a:t>Course Overview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604899"/>
            <a:ext cx="3187613" cy="525135"/>
          </a:xfrm>
        </p:spPr>
        <p:txBody>
          <a:bodyPr/>
          <a:lstStyle/>
          <a:p>
            <a:r>
              <a:rPr lang="en-US" noProof="1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5074798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479925"/>
            <a:ext cx="3187613" cy="382788"/>
          </a:xfrm>
        </p:spPr>
        <p:txBody>
          <a:bodyPr/>
          <a:lstStyle/>
          <a:p>
            <a:r>
              <a:rPr lang="en-US" sz="2000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820446"/>
            <a:ext cx="3187613" cy="351754"/>
          </a:xfrm>
        </p:spPr>
        <p:txBody>
          <a:bodyPr/>
          <a:lstStyle/>
          <a:p>
            <a:r>
              <a:rPr lang="en-US" sz="1800" dirty="0">
                <a:hlinkClick r:id="rId3"/>
              </a:rPr>
              <a:t>http://softuni.bg</a:t>
            </a:r>
            <a:endParaRPr lang="en-US" sz="1800" dirty="0"/>
          </a:p>
        </p:txBody>
      </p:sp>
      <p:pic>
        <p:nvPicPr>
          <p:cNvPr id="1028" name="Picture 4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30488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752600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4" name="Picture 13" descr="http://softuni.bg" title="SoftUni Code Wizard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808412" y="3811842"/>
            <a:ext cx="2133598" cy="234148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rot="986296">
            <a:off x="5133780" y="3599490"/>
            <a:ext cx="1840697" cy="7201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JavaScript</a:t>
            </a:r>
            <a:b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</a:b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Applications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7389812" y="3096640"/>
            <a:ext cx="4056432" cy="3015764"/>
            <a:chOff x="3398354" y="656242"/>
            <a:chExt cx="4981574" cy="3703562"/>
          </a:xfrm>
        </p:grpSpPr>
        <p:pic>
          <p:nvPicPr>
            <p:cNvPr id="22" name="Picture 2" descr="Резултат с изображение за javascript icon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98354" y="762000"/>
              <a:ext cx="4981574" cy="3597804"/>
            </a:xfrm>
            <a:prstGeom prst="rect">
              <a:avLst/>
            </a:prstGeom>
            <a:noFill/>
            <a:ln>
              <a:solidFill>
                <a:schemeClr val="tx2">
                  <a:lumMod val="7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/>
            <p:cNvSpPr txBox="1"/>
            <p:nvPr/>
          </p:nvSpPr>
          <p:spPr>
            <a:xfrm>
              <a:off x="3545057" y="656242"/>
              <a:ext cx="2412791" cy="13606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600" b="1" spc="50" dirty="0">
                  <a:ln w="9525" cmpd="sng">
                    <a:solidFill>
                      <a:schemeClr val="accent1">
                        <a:lumMod val="75000"/>
                      </a:schemeClr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</a:rPr>
                <a:t>Apps</a:t>
              </a:r>
            </a:p>
          </p:txBody>
        </p:sp>
      </p:grpSp>
      <p:pic>
        <p:nvPicPr>
          <p:cNvPr id="24" name="Picture 2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25661">
            <a:off x="5771366" y="4836303"/>
            <a:ext cx="1125543" cy="112554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08450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dirty="0"/>
              <a:t>HTTP, REST Services, Postman</a:t>
            </a:r>
          </a:p>
          <a:p>
            <a:pPr>
              <a:lnSpc>
                <a:spcPct val="120000"/>
              </a:lnSpc>
            </a:pPr>
            <a:r>
              <a:rPr lang="en-US" dirty="0"/>
              <a:t>AJAX and jQuery AJAX</a:t>
            </a:r>
          </a:p>
          <a:p>
            <a:pPr>
              <a:lnSpc>
                <a:spcPct val="120000"/>
              </a:lnSpc>
            </a:pPr>
            <a:r>
              <a:rPr lang="en-US" dirty="0"/>
              <a:t>Asynchronous programming and promises</a:t>
            </a:r>
          </a:p>
          <a:p>
            <a:pPr>
              <a:lnSpc>
                <a:spcPct val="120000"/>
              </a:lnSpc>
            </a:pPr>
            <a:r>
              <a:rPr lang="en-US" dirty="0"/>
              <a:t>Creating single-page app with jQuery, AJAX, REST and Firebase</a:t>
            </a:r>
          </a:p>
          <a:p>
            <a:pPr>
              <a:lnSpc>
                <a:spcPct val="120000"/>
              </a:lnSpc>
            </a:pPr>
            <a:r>
              <a:rPr lang="en-US" dirty="0"/>
              <a:t>Templating: creating UI with Handlebars</a:t>
            </a:r>
          </a:p>
          <a:p>
            <a:pPr>
              <a:lnSpc>
                <a:spcPct val="120000"/>
              </a:lnSpc>
            </a:pPr>
            <a:r>
              <a:rPr lang="en-US" dirty="0"/>
              <a:t>Routing with Sammy.js</a:t>
            </a:r>
          </a:p>
          <a:p>
            <a:pPr>
              <a:lnSpc>
                <a:spcPct val="120000"/>
              </a:lnSpc>
            </a:pPr>
            <a:r>
              <a:rPr lang="en-US" dirty="0"/>
              <a:t>JS tools and libraries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Topics</a:t>
            </a:r>
          </a:p>
        </p:txBody>
      </p:sp>
      <p:pic>
        <p:nvPicPr>
          <p:cNvPr id="6" name="Picture 2" descr="https://cdn0.iconfinder.com/data/icons/flatico/512/monitor_code__editor-51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6793" y="1447800"/>
            <a:ext cx="1806365" cy="1806365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25661">
            <a:off x="9689795" y="4394671"/>
            <a:ext cx="1832876" cy="1832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8814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626748" y="5580200"/>
            <a:ext cx="8938472" cy="820600"/>
          </a:xfrm>
        </p:spPr>
        <p:txBody>
          <a:bodyPr/>
          <a:lstStyle/>
          <a:p>
            <a:r>
              <a:rPr lang="en-US" dirty="0"/>
              <a:t>The Trainers Team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4561" y="914400"/>
            <a:ext cx="6242845" cy="4157832"/>
          </a:xfrm>
          <a:prstGeom prst="roundRect">
            <a:avLst>
              <a:gd name="adj" fmla="val 1547"/>
            </a:avLst>
          </a:prstGeom>
        </p:spPr>
      </p:pic>
    </p:spTree>
    <p:extLst>
      <p:ext uri="{BB962C8B-B14F-4D97-AF65-F5344CB8AC3E}">
        <p14:creationId xmlns:p14="http://schemas.microsoft.com/office/powerpoint/2010/main" val="22094249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8266199" cy="5570355"/>
          </a:xfrm>
        </p:spPr>
        <p:txBody>
          <a:bodyPr/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Viktor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</a:rPr>
              <a:t>Kostadinov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noProof="1"/>
              <a:t>Technical Trainer @ Software University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noProof="1"/>
              <a:t>Programmed as a hobby since high school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noProof="1"/>
              <a:t>Developed a resource-sharing website during his university years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noProof="1"/>
              <a:t>Top performing student from the Software University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noProof="1"/>
              <a:t>Interests include astronomy and game development</a:t>
            </a:r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Trainers Team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5326" y="1468066"/>
            <a:ext cx="2800610" cy="3159868"/>
          </a:xfrm>
          <a:prstGeom prst="rect">
            <a:avLst/>
          </a:prstGeom>
          <a:ln>
            <a:solidFill>
              <a:schemeClr val="accent5">
                <a:lumMod val="20000"/>
                <a:lumOff val="80000"/>
                <a:alpha val="30000"/>
              </a:scheme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22759228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8266199" cy="5570355"/>
          </a:xfrm>
        </p:spPr>
        <p:txBody>
          <a:bodyPr>
            <a:normAutofit/>
          </a:bodyPr>
          <a:lstStyle/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</a:rPr>
              <a:t>Kiril Kirilov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noProof="1"/>
              <a:t>Assistant Trainer @ Software University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noProof="1"/>
              <a:t>Involved with programming since 11</a:t>
            </a:r>
            <a:r>
              <a:rPr lang="en-US" sz="3200" baseline="30000" noProof="1"/>
              <a:t>th</a:t>
            </a:r>
            <a:r>
              <a:rPr lang="en-US" sz="3200" noProof="1"/>
              <a:t> grade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noProof="1"/>
              <a:t>Mostly interested in web development with ASP.NET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noProof="1"/>
              <a:t>Currently studying Math &amp; Informatics at the University of Sofia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Trainers Team (3)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1592" y="1645828"/>
            <a:ext cx="2804344" cy="2804344"/>
          </a:xfrm>
          <a:prstGeom prst="rect">
            <a:avLst/>
          </a:prstGeom>
          <a:ln>
            <a:solidFill>
              <a:schemeClr val="accent5">
                <a:lumMod val="20000"/>
                <a:lumOff val="80000"/>
                <a:alpha val="30000"/>
              </a:scheme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15336853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8266199" cy="5570355"/>
          </a:xfrm>
        </p:spPr>
        <p:txBody>
          <a:bodyPr>
            <a:normAutofit/>
          </a:bodyPr>
          <a:lstStyle/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</a:rPr>
              <a:t>Bozhidar Gevechanov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noProof="1"/>
              <a:t>Technical Trainer @ Software University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dirty="0"/>
              <a:t>Top performing student from the Software University</a:t>
            </a:r>
            <a:endParaRPr lang="bg-BG" sz="3200" dirty="0"/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dirty="0"/>
              <a:t>Experience in developing mobile games with Unity3D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Trainers Team (4)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08423" y="1468066"/>
            <a:ext cx="2800610" cy="3159868"/>
          </a:xfrm>
          <a:prstGeom prst="rect">
            <a:avLst/>
          </a:prstGeom>
          <a:ln>
            <a:solidFill>
              <a:schemeClr val="accent5">
                <a:lumMod val="20000"/>
                <a:lumOff val="80000"/>
                <a:alpha val="30000"/>
              </a:scheme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1606707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7284" y="4948085"/>
            <a:ext cx="10721128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/>
              <a:t>JavaScript Applications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399533" y="5788744"/>
            <a:ext cx="9336630" cy="688256"/>
          </a:xfrm>
        </p:spPr>
        <p:txBody>
          <a:bodyPr/>
          <a:lstStyle/>
          <a:p>
            <a:r>
              <a:rPr lang="en-US" dirty="0"/>
              <a:t>Course Details and Schedule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6612" y="1760689"/>
            <a:ext cx="1929602" cy="1929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://kesypsy.web.auth.gr/images/icons/calendar-ic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3239" y="1760689"/>
            <a:ext cx="1927676" cy="1927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8854" y="877279"/>
            <a:ext cx="5541744" cy="3694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9695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47718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4000"/>
              </a:lnSpc>
            </a:pPr>
            <a:r>
              <a:rPr lang="en-US" dirty="0"/>
              <a:t>Lessons: ~ 15-</a:t>
            </a:r>
            <a:r>
              <a:rPr lang="en-US" dirty="0">
                <a:latin typeface="Consolas" pitchFamily="49" charset="0"/>
              </a:rPr>
              <a:t>20</a:t>
            </a:r>
            <a:r>
              <a:rPr lang="en-US" dirty="0"/>
              <a:t> hours (onsite + YouTube videos)</a:t>
            </a:r>
          </a:p>
          <a:p>
            <a:pPr>
              <a:lnSpc>
                <a:spcPct val="114000"/>
              </a:lnSpc>
            </a:pPr>
            <a:r>
              <a:rPr lang="en-US" dirty="0"/>
              <a:t>Practical exercises (in class): ~ </a:t>
            </a:r>
            <a:r>
              <a:rPr lang="en-US" dirty="0">
                <a:latin typeface="Consolas" pitchFamily="49" charset="0"/>
              </a:rPr>
              <a:t>30-40</a:t>
            </a:r>
            <a:r>
              <a:rPr lang="en-US" dirty="0"/>
              <a:t> hours</a:t>
            </a:r>
          </a:p>
          <a:p>
            <a:pPr>
              <a:lnSpc>
                <a:spcPct val="114000"/>
              </a:lnSpc>
            </a:pPr>
            <a:r>
              <a:rPr lang="en-US" dirty="0"/>
              <a:t>Homework: ~ 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0-40</a:t>
            </a:r>
            <a:r>
              <a:rPr lang="en-US" dirty="0"/>
              <a:t> hours</a:t>
            </a:r>
          </a:p>
          <a:p>
            <a:pPr>
              <a:lnSpc>
                <a:spcPct val="114000"/>
              </a:lnSpc>
              <a:spcBef>
                <a:spcPts val="2400"/>
              </a:spcBef>
            </a:pPr>
            <a:r>
              <a:rPr lang="en-US" dirty="0"/>
              <a:t>Time frame</a:t>
            </a:r>
          </a:p>
          <a:p>
            <a:pPr lvl="1">
              <a:lnSpc>
                <a:spcPct val="114000"/>
              </a:lnSpc>
            </a:pPr>
            <a:r>
              <a:rPr lang="en-US" dirty="0"/>
              <a:t>July – Aug 2017</a:t>
            </a:r>
          </a:p>
          <a:p>
            <a:pPr lvl="1">
              <a:lnSpc>
                <a:spcPct val="114000"/>
              </a:lnSpc>
            </a:pPr>
            <a:r>
              <a:rPr lang="en-US" dirty="0"/>
              <a:t>Exam: 20-Aug-2017</a:t>
            </a:r>
          </a:p>
        </p:txBody>
      </p:sp>
      <p:sp>
        <p:nvSpPr>
          <p:cNvPr id="47718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Training Duration and Schedule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577198" y="1558328"/>
            <a:ext cx="1727998" cy="17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9812" y="3578121"/>
            <a:ext cx="4005419" cy="267027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209037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4864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US" dirty="0"/>
              <a:t>Why the slides are in English?</a:t>
            </a:r>
          </a:p>
          <a:p>
            <a:pPr lvl="1">
              <a:lnSpc>
                <a:spcPct val="12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English</a:t>
            </a:r>
            <a:r>
              <a:rPr lang="en-US" dirty="0"/>
              <a:t> is the native language</a:t>
            </a:r>
            <a:br>
              <a:rPr lang="en-US" dirty="0"/>
            </a:br>
            <a:r>
              <a:rPr lang="en-US" dirty="0"/>
              <a:t>of the software engineers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Specific terminology should be in English</a:t>
            </a:r>
          </a:p>
          <a:p>
            <a:pPr lvl="2">
              <a:lnSpc>
                <a:spcPct val="120000"/>
              </a:lnSpc>
            </a:pPr>
            <a:r>
              <a:rPr lang="en-US" dirty="0"/>
              <a:t>Translations are inaccurate and funny</a:t>
            </a:r>
          </a:p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en-US" dirty="0"/>
              <a:t>Just learn English!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No excuses</a:t>
            </a:r>
          </a:p>
        </p:txBody>
      </p:sp>
      <p:sp>
        <p:nvSpPr>
          <p:cNvPr id="4864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English?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42012" y="4368745"/>
            <a:ext cx="2710200" cy="187965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794412" y="1371600"/>
            <a:ext cx="2481600" cy="248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12102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906256"/>
            <a:ext cx="8938472" cy="820600"/>
          </a:xfrm>
        </p:spPr>
        <p:txBody>
          <a:bodyPr/>
          <a:lstStyle/>
          <a:p>
            <a:r>
              <a:rPr lang="en-US" dirty="0"/>
              <a:t>JavaScript Applications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446212" y="5792632"/>
            <a:ext cx="8938472" cy="688256"/>
          </a:xfrm>
        </p:spPr>
        <p:txBody>
          <a:bodyPr/>
          <a:lstStyle/>
          <a:p>
            <a:r>
              <a:rPr lang="en-US" dirty="0"/>
              <a:t>Evaluation Criteria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646612" y="609600"/>
            <a:ext cx="2819400" cy="399192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894" y="1824790"/>
            <a:ext cx="3539718" cy="274442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8" name="Picture 4" descr="http://www.nakov.com/wp-content/uploads/2014/05/image2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847012" y="2034103"/>
            <a:ext cx="3581400" cy="253789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41351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Mandatory:</a:t>
            </a:r>
          </a:p>
          <a:p>
            <a:pPr lvl="1"/>
            <a:r>
              <a:rPr lang="en-US" dirty="0"/>
              <a:t>Final exam – 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85</a:t>
            </a:r>
            <a:r>
              <a:rPr lang="en-US" dirty="0"/>
              <a:t>%</a:t>
            </a:r>
          </a:p>
          <a:p>
            <a:pPr lvl="1"/>
            <a:r>
              <a:rPr lang="en-US" dirty="0"/>
              <a:t>Homework submissions – 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15</a:t>
            </a:r>
            <a:r>
              <a:rPr lang="en-US" dirty="0"/>
              <a:t>%</a:t>
            </a:r>
          </a:p>
          <a:p>
            <a:pPr>
              <a:spcBef>
                <a:spcPts val="1800"/>
              </a:spcBef>
            </a:pPr>
            <a:r>
              <a:rPr lang="en-US" dirty="0"/>
              <a:t>Bonuses:</a:t>
            </a:r>
          </a:p>
          <a:p>
            <a:pPr lvl="1"/>
            <a:r>
              <a:rPr lang="en-US" dirty="0"/>
              <a:t>Presence in class – 5% bonus</a:t>
            </a:r>
          </a:p>
          <a:p>
            <a:pPr lvl="1"/>
            <a:r>
              <a:rPr lang="en-US" dirty="0"/>
              <a:t>Forum activity – bonus up to 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5</a:t>
            </a:r>
            <a:r>
              <a:rPr lang="en-US" dirty="0"/>
              <a:t>%</a:t>
            </a:r>
            <a:endParaRPr lang="bg-B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Scoring System for the Course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65598" y="4038600"/>
            <a:ext cx="3243214" cy="207610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s://www.gladstonebrookes.co.uk/wp-content/uploads/2013/10/credit-score-ic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81864">
            <a:off x="7997893" y="1593637"/>
            <a:ext cx="3238074" cy="1766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9730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Course Objectives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Course Program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Trainers Team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Course Schedule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Exams and Evaluation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Learning Resources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026" name="Picture 2" descr="http://www.graphicsfuel.com/wp-content/uploads/2012/07/books-icon-51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46182" y="1156770"/>
            <a:ext cx="2272230" cy="227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3212" y="1486376"/>
            <a:ext cx="3574938" cy="46096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6212" y="3831530"/>
            <a:ext cx="2035872" cy="203587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397262">
            <a:off x="10150719" y="1364121"/>
            <a:ext cx="1211868" cy="1211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291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Create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SPA</a:t>
            </a:r>
            <a:r>
              <a:rPr lang="en-US" dirty="0"/>
              <a:t> (single page app)</a:t>
            </a:r>
          </a:p>
          <a:p>
            <a:pPr lvl="1"/>
            <a:r>
              <a:rPr lang="en-US" dirty="0"/>
              <a:t>Implement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CRUD</a:t>
            </a:r>
            <a:r>
              <a:rPr lang="en-US" dirty="0"/>
              <a:t> operations +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login</a:t>
            </a:r>
            <a:r>
              <a:rPr lang="en-US" dirty="0"/>
              <a:t> /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register</a:t>
            </a:r>
            <a:r>
              <a:rPr lang="en-US" dirty="0"/>
              <a:t> /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logout</a:t>
            </a:r>
          </a:p>
          <a:p>
            <a:pPr lvl="1"/>
            <a:r>
              <a:rPr lang="en-US" dirty="0"/>
              <a:t>Use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AJAX</a:t>
            </a:r>
            <a:r>
              <a:rPr lang="en-US" dirty="0"/>
              <a:t>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REST</a:t>
            </a:r>
            <a:r>
              <a:rPr lang="en-US" dirty="0"/>
              <a:t> +</a:t>
            </a:r>
            <a:br>
              <a:rPr lang="en-US" dirty="0"/>
            </a:br>
            <a:r>
              <a:rPr lang="en-US" dirty="0"/>
              <a:t>cloud-based back-end (Kinvey)</a:t>
            </a:r>
          </a:p>
          <a:p>
            <a:pPr>
              <a:spcBef>
                <a:spcPts val="1800"/>
              </a:spcBef>
            </a:pPr>
            <a:r>
              <a:rPr lang="en-US" dirty="0"/>
              <a:t>Optionally:</a:t>
            </a:r>
          </a:p>
          <a:p>
            <a:pPr lvl="1"/>
            <a:r>
              <a:rPr lang="en-US" dirty="0"/>
              <a:t>Use </a:t>
            </a:r>
            <a:r>
              <a:rPr lang="en-US" noProof="1"/>
              <a:t>templates for </a:t>
            </a:r>
            <a:r>
              <a:rPr lang="en-US" dirty="0"/>
              <a:t>rendering</a:t>
            </a:r>
          </a:p>
          <a:p>
            <a:pPr lvl="1"/>
            <a:r>
              <a:rPr lang="en-US" dirty="0"/>
              <a:t>Use MVC architecture + routing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Final Exam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6475412" y="2788177"/>
            <a:ext cx="5014800" cy="3418251"/>
            <a:chOff x="7085012" y="2667000"/>
            <a:chExt cx="4191000" cy="2902268"/>
          </a:xfrm>
        </p:grpSpPr>
        <p:pic>
          <p:nvPicPr>
            <p:cNvPr id="1026" name="Picture 2" descr="Резултат с изображение за spa single page app icon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85012" y="2667000"/>
              <a:ext cx="4191000" cy="2902268"/>
            </a:xfrm>
            <a:prstGeom prst="roundRect">
              <a:avLst>
                <a:gd name="adj" fmla="val 1249"/>
              </a:avLst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7807670" y="3076214"/>
              <a:ext cx="801606" cy="4442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 spc="50" dirty="0">
                  <a:ln w="9525" cmpd="sng">
                    <a:solidFill>
                      <a:schemeClr val="accent1"/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</a:rPr>
                <a:t>AJAX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0355475" y="2981055"/>
              <a:ext cx="775402" cy="4442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 spc="50" dirty="0">
                  <a:ln w="9525" cmpd="sng">
                    <a:solidFill>
                      <a:schemeClr val="accent1"/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</a:rPr>
                <a:t>REST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244104" y="4558439"/>
              <a:ext cx="776955" cy="3397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b="1" spc="50" dirty="0">
                  <a:ln w="9525" cmpd="sng">
                    <a:solidFill>
                      <a:schemeClr val="accent1"/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</a:rPr>
                <a:t>Kinvey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24199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Your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homework</a:t>
            </a:r>
            <a:r>
              <a:rPr lang="en-US" dirty="0"/>
              <a:t> is mainly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work in class</a:t>
            </a:r>
            <a:r>
              <a:rPr lang="en-US" dirty="0"/>
              <a:t>!</a:t>
            </a:r>
          </a:p>
          <a:p>
            <a:pPr lvl="1"/>
            <a:r>
              <a:rPr lang="en-US" dirty="0"/>
              <a:t>Lesson days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slides + live demos + exercises</a:t>
            </a:r>
          </a:p>
          <a:p>
            <a:pPr lvl="1"/>
            <a:r>
              <a:rPr lang="en-US" dirty="0"/>
              <a:t>Exercise days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only exercises</a:t>
            </a:r>
          </a:p>
          <a:p>
            <a:pPr>
              <a:spcBef>
                <a:spcPts val="1200"/>
              </a:spcBef>
            </a:pPr>
            <a:r>
              <a:rPr lang="en-US" dirty="0"/>
              <a:t>How to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submit</a:t>
            </a:r>
            <a:r>
              <a:rPr lang="en-US" dirty="0"/>
              <a:t> your homework?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en-US" dirty="0"/>
              <a:t>Some submitted in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judge system</a:t>
            </a:r>
          </a:p>
          <a:p>
            <a:pPr lvl="1"/>
            <a:r>
              <a:rPr lang="en-US" dirty="0"/>
              <a:t>Others uploaded in the course Web site</a:t>
            </a:r>
          </a:p>
          <a:p>
            <a:pPr>
              <a:spcBef>
                <a:spcPts val="1200"/>
              </a:spcBef>
            </a:pPr>
            <a:r>
              <a:rPr lang="en-US" dirty="0"/>
              <a:t>Homework assignments are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due in 7 days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Assignments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531088" y="4343400"/>
            <a:ext cx="3049724" cy="194240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8988288" y="1371600"/>
            <a:ext cx="2135324" cy="2662128"/>
          </a:xfrm>
          <a:prstGeom prst="roundRect">
            <a:avLst>
              <a:gd name="adj" fmla="val 7491"/>
            </a:avLst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055416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2411" y="1900001"/>
            <a:ext cx="7086600" cy="820600"/>
          </a:xfrm>
        </p:spPr>
        <p:txBody>
          <a:bodyPr/>
          <a:lstStyle/>
          <a:p>
            <a:pPr algn="r"/>
            <a:r>
              <a:rPr lang="en-US" dirty="0"/>
              <a:t>Resources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1" y="2862680"/>
            <a:ext cx="7924800" cy="719034"/>
          </a:xfrm>
        </p:spPr>
        <p:txBody>
          <a:bodyPr/>
          <a:lstStyle/>
          <a:p>
            <a:pPr algn="r"/>
            <a:r>
              <a:rPr lang="en-US" dirty="0"/>
              <a:t>What We Need Additionally?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4211" y="3752788"/>
            <a:ext cx="3918458" cy="26000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84987" y="3757290"/>
            <a:ext cx="1724025" cy="259551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8962" y="1219200"/>
            <a:ext cx="1619250" cy="1619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51212" y="457200"/>
            <a:ext cx="1600199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308611" y="438149"/>
            <a:ext cx="9144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756411" y="609599"/>
            <a:ext cx="762000" cy="783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71678" y="3990601"/>
            <a:ext cx="1734266" cy="2124386"/>
          </a:xfrm>
          <a:prstGeom prst="rect">
            <a:avLst/>
          </a:prstGeom>
          <a:noFill/>
          <a:effectLst>
            <a:glow rad="127000">
              <a:schemeClr val="accent4">
                <a:lumMod val="60000"/>
                <a:lumOff val="40000"/>
                <a:alpha val="25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162075">
            <a:off x="2613517" y="867926"/>
            <a:ext cx="1297553" cy="1530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014468" y="3894912"/>
            <a:ext cx="2457888" cy="245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90012" y="1216553"/>
            <a:ext cx="2460668" cy="2422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2208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200"/>
              </a:spcBef>
              <a:spcAft>
                <a:spcPts val="1800"/>
              </a:spcAft>
            </a:pPr>
            <a:r>
              <a:rPr lang="en-US" dirty="0"/>
              <a:t>Official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web site</a:t>
            </a:r>
            <a:r>
              <a:rPr lang="en-US" dirty="0"/>
              <a:t>:</a:t>
            </a:r>
          </a:p>
          <a:p>
            <a:pPr>
              <a:spcBef>
                <a:spcPts val="1200"/>
              </a:spcBef>
              <a:spcAft>
                <a:spcPts val="1800"/>
              </a:spcAft>
            </a:pPr>
            <a:endParaRPr lang="en-US" sz="3200" dirty="0"/>
          </a:p>
          <a:p>
            <a:pPr>
              <a:spcBef>
                <a:spcPts val="1200"/>
              </a:spcBef>
              <a:spcAft>
                <a:spcPts val="1800"/>
              </a:spcAft>
            </a:pPr>
            <a:r>
              <a:rPr lang="en-US" sz="3200" dirty="0"/>
              <a:t>Official discussion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forum</a:t>
            </a:r>
            <a:r>
              <a:rPr lang="en-US" sz="3200" dirty="0"/>
              <a:t>:</a:t>
            </a:r>
          </a:p>
          <a:p>
            <a:pPr>
              <a:spcBef>
                <a:spcPts val="1200"/>
              </a:spcBef>
              <a:spcAft>
                <a:spcPts val="1800"/>
              </a:spcAft>
            </a:pPr>
            <a:endParaRPr lang="en-US" dirty="0"/>
          </a:p>
          <a:p>
            <a:pPr>
              <a:spcBef>
                <a:spcPts val="1200"/>
              </a:spcBef>
              <a:spcAft>
                <a:spcPts val="1800"/>
              </a:spcAft>
            </a:pPr>
            <a:r>
              <a:rPr lang="en-US" dirty="0"/>
              <a:t>Official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Facebook group</a:t>
            </a:r>
            <a:r>
              <a:rPr lang="en-US" dirty="0"/>
              <a:t>: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Web Site, Forum and FB Group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760412" y="1924966"/>
            <a:ext cx="8763000" cy="75329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  <a:hlinkClick r:id="rId3"/>
              </a:rPr>
              <a:t>softuni.bg/courses/javascript-applications</a:t>
            </a:r>
            <a:endParaRPr lang="en-US" sz="2800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760412" y="3694544"/>
            <a:ext cx="8763000" cy="75329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3200" b="1" noProof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4"/>
              </a:rPr>
              <a:t>softuni.bg/forum/categories/20</a:t>
            </a:r>
            <a:endParaRPr lang="en-US" sz="3200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36374" y="3159069"/>
            <a:ext cx="1468238" cy="14682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83044" y="1410856"/>
            <a:ext cx="1374490" cy="1374490"/>
          </a:xfrm>
          <a:prstGeom prst="rect">
            <a:avLst/>
          </a:prstGeom>
        </p:spPr>
      </p:pic>
      <p:pic>
        <p:nvPicPr>
          <p:cNvPr id="1032" name="Picture 8" descr="Резултат с изображение за facebook icon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4175" y="4988165"/>
            <a:ext cx="1412635" cy="1412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ounded Rectangle 6"/>
          <p:cNvSpPr/>
          <p:nvPr/>
        </p:nvSpPr>
        <p:spPr>
          <a:xfrm>
            <a:off x="760412" y="5560288"/>
            <a:ext cx="8763000" cy="75329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  <a:hlinkClick r:id="rId8"/>
              </a:rPr>
              <a:t>fb.com/groups/292674664491806/</a:t>
            </a:r>
            <a:endParaRPr lang="en-US" sz="3200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6111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lecture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slides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videos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homework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assignments</a:t>
            </a:r>
            <a:r>
              <a:rPr lang="en-US"/>
              <a:t>, 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projects</a:t>
            </a:r>
            <a:br>
              <a:rPr lang="en-US">
                <a:solidFill>
                  <a:schemeClr val="tx2">
                    <a:lumMod val="75000"/>
                  </a:schemeClr>
                </a:solidFill>
              </a:rPr>
            </a:br>
            <a:r>
              <a:rPr lang="en-US"/>
              <a:t>and </a:t>
            </a:r>
            <a:r>
              <a:rPr lang="en-US" dirty="0"/>
              <a:t>other resources are open content, available for free</a:t>
            </a:r>
          </a:p>
          <a:p>
            <a:pPr lvl="1"/>
            <a:r>
              <a:rPr lang="en-US" dirty="0"/>
              <a:t>Visit the course web site to access the course resources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Programming Basics Slides and Videos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75412" y="3429000"/>
            <a:ext cx="2736000" cy="27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>
            <a:off x="3625358" y="3371080"/>
            <a:ext cx="4818054" cy="29379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9412" y="3471369"/>
            <a:ext cx="2780017" cy="2737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0651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Software needed for this course:</a:t>
            </a:r>
          </a:p>
          <a:p>
            <a:pPr lvl="1">
              <a:lnSpc>
                <a:spcPct val="110000"/>
              </a:lnSpc>
            </a:pPr>
            <a:r>
              <a:rPr lang="en-US" noProof="1"/>
              <a:t>Noje.js – </a:t>
            </a:r>
            <a:r>
              <a:rPr lang="en-US" noProof="1">
                <a:hlinkClick r:id="rId3"/>
              </a:rPr>
              <a:t>https://nodejs.org</a:t>
            </a:r>
            <a:endParaRPr lang="en-US" noProof="1"/>
          </a:p>
          <a:p>
            <a:pPr lvl="1">
              <a:lnSpc>
                <a:spcPct val="110000"/>
              </a:lnSpc>
            </a:pPr>
            <a:r>
              <a:rPr lang="en-US" noProof="1"/>
              <a:t>WebStorm</a:t>
            </a:r>
            <a:r>
              <a:rPr lang="en-US" dirty="0"/>
              <a:t> – </a:t>
            </a:r>
            <a:r>
              <a:rPr lang="en-US" dirty="0">
                <a:hlinkClick r:id="rId4"/>
              </a:rPr>
              <a:t>https://jetbrains.com/webstorm/</a:t>
            </a:r>
            <a:endParaRPr lang="en-US" dirty="0"/>
          </a:p>
          <a:p>
            <a:pPr>
              <a:lnSpc>
                <a:spcPct val="110000"/>
              </a:lnSpc>
            </a:pPr>
            <a:r>
              <a:rPr lang="en-US" dirty="0"/>
              <a:t>Optionally: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Visual Studio Code – </a:t>
            </a:r>
            <a:r>
              <a:rPr lang="en-US" dirty="0">
                <a:hlinkClick r:id="rId5"/>
              </a:rPr>
              <a:t>https://code.visualstudio.com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Recommended Software</a:t>
            </a:r>
          </a:p>
        </p:txBody>
      </p:sp>
      <p:pic>
        <p:nvPicPr>
          <p:cNvPr id="9" name="Picture 8">
            <a:hlinkClick r:id="rId4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56363" y="4972207"/>
            <a:ext cx="1383285" cy="1352393"/>
          </a:xfrm>
          <a:prstGeom prst="rect">
            <a:avLst/>
          </a:prstGeom>
        </p:spPr>
      </p:pic>
      <p:pic>
        <p:nvPicPr>
          <p:cNvPr id="14" name="Picture 13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56342" y="4997087"/>
            <a:ext cx="2132066" cy="1302632"/>
          </a:xfrm>
          <a:prstGeom prst="roundRect">
            <a:avLst>
              <a:gd name="adj" fmla="val 2286"/>
            </a:avLst>
          </a:prstGeom>
        </p:spPr>
      </p:pic>
      <p:pic>
        <p:nvPicPr>
          <p:cNvPr id="1026" name="Picture 2" descr="node.js">
            <a:hlinkClick r:id="rId3"/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3792" y="4884648"/>
            <a:ext cx="2337020" cy="1431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0035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JavaScript </a:t>
            </a:r>
            <a:r>
              <a:rPr lang="en-US" smtClean="0"/>
              <a:t>Applications – </a:t>
            </a:r>
            <a:r>
              <a:rPr lang="en-US" dirty="0"/>
              <a:t>Course Overview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https://softuni.bg/courses/</a:t>
            </a:r>
            <a:endParaRPr lang="en-US" dirty="0"/>
          </a:p>
        </p:txBody>
      </p:sp>
      <p:pic>
        <p:nvPicPr>
          <p:cNvPr id="13" name="Picture 12">
            <a:hlinkClick r:id="rId4"/>
          </p:cNvPr>
          <p:cNvPicPr>
            <a:picLocks noChangeAspect="1"/>
          </p:cNvPicPr>
          <p:nvPr/>
        </p:nvPicPr>
        <p:blipFill rotWithShape="1">
          <a:blip r:embed="rId5"/>
          <a:srcRect l="-16203" r="-16203"/>
          <a:stretch/>
        </p:blipFill>
        <p:spPr>
          <a:xfrm>
            <a:off x="303212" y="1246226"/>
            <a:ext cx="2763622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4" name="Picture 13">
            <a:hlinkClick r:id="rId6"/>
          </p:cNvPr>
          <p:cNvPicPr>
            <a:picLocks noChangeAspect="1"/>
          </p:cNvPicPr>
          <p:nvPr/>
        </p:nvPicPr>
        <p:blipFill rotWithShape="1">
          <a:blip r:embed="rId7"/>
          <a:srcRect l="-5908" r="-5908"/>
          <a:stretch/>
        </p:blipFill>
        <p:spPr>
          <a:xfrm>
            <a:off x="3787285" y="1254944"/>
            <a:ext cx="2763621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6" name="Picture 15">
            <a:hlinkClick r:id="rId8"/>
          </p:cNvPr>
          <p:cNvPicPr>
            <a:picLocks noChangeAspect="1"/>
          </p:cNvPicPr>
          <p:nvPr/>
        </p:nvPicPr>
        <p:blipFill rotWithShape="1">
          <a:blip r:embed="rId9"/>
          <a:srcRect l="-25003" r="-25003"/>
          <a:stretch/>
        </p:blipFill>
        <p:spPr>
          <a:xfrm>
            <a:off x="7271357" y="4002018"/>
            <a:ext cx="4614255" cy="949046"/>
          </a:xfrm>
          <a:prstGeom prst="roundRect">
            <a:avLst>
              <a:gd name="adj" fmla="val 2953"/>
            </a:avLst>
          </a:prstGeom>
          <a:solidFill>
            <a:schemeClr val="tx1"/>
          </a:solidFill>
        </p:spPr>
      </p:pic>
      <p:pic>
        <p:nvPicPr>
          <p:cNvPr id="17" name="Picture 16">
            <a:hlinkClick r:id="rId10"/>
          </p:cNvPr>
          <p:cNvPicPr>
            <a:picLocks noChangeAspect="1"/>
          </p:cNvPicPr>
          <p:nvPr/>
        </p:nvPicPr>
        <p:blipFill rotWithShape="1">
          <a:blip r:embed="rId11"/>
          <a:srcRect l="-705" r="-705"/>
          <a:stretch/>
        </p:blipFill>
        <p:spPr>
          <a:xfrm>
            <a:off x="7271357" y="5375554"/>
            <a:ext cx="4614255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8" name="Picture 17">
            <a:hlinkClick r:id="rId12"/>
          </p:cNvPr>
          <p:cNvPicPr>
            <a:picLocks noChangeAspect="1"/>
          </p:cNvPicPr>
          <p:nvPr/>
        </p:nvPicPr>
        <p:blipFill rotWithShape="1">
          <a:blip r:embed="rId13"/>
          <a:srcRect t="-66530" b="-59505"/>
          <a:stretch/>
        </p:blipFill>
        <p:spPr>
          <a:xfrm>
            <a:off x="7271357" y="2619763"/>
            <a:ext cx="4614255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0" name="Picture 19">
            <a:hlinkClick r:id="rId14"/>
          </p:cNvPr>
          <p:cNvPicPr>
            <a:picLocks noChangeAspect="1"/>
          </p:cNvPicPr>
          <p:nvPr/>
        </p:nvPicPr>
        <p:blipFill rotWithShape="1">
          <a:blip r:embed="rId15"/>
          <a:srcRect l="-14709" r="-14709"/>
          <a:stretch/>
        </p:blipFill>
        <p:spPr>
          <a:xfrm>
            <a:off x="303212" y="5375554"/>
            <a:ext cx="2763622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1" name="Picture 20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787284" y="5375554"/>
            <a:ext cx="2763622" cy="94904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 rotWithShape="1">
          <a:blip r:embed="rId19"/>
          <a:srcRect l="-9951" r="-9951"/>
          <a:stretch/>
        </p:blipFill>
        <p:spPr>
          <a:xfrm>
            <a:off x="7271357" y="1246226"/>
            <a:ext cx="4614254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35389283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22592" y="3700180"/>
            <a:ext cx="5540866" cy="193862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6474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Foundation – </a:t>
            </a:r>
            <a:r>
              <a:rPr lang="en-US" sz="3200" noProof="1">
                <a:hlinkClick r:id="rId3"/>
              </a:rPr>
              <a:t>softuni.org</a:t>
            </a:r>
            <a:endParaRPr lang="en-US" sz="32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>
                <a:hlinkClick r:id="rId6"/>
              </a:rPr>
              <a:t>forum.softuni.bg</a:t>
            </a:r>
            <a:endParaRPr lang="en-US" noProof="1"/>
          </a:p>
        </p:txBody>
      </p:sp>
      <p:pic>
        <p:nvPicPr>
          <p:cNvPr id="9" name="Picture 8" descr="http://softuni.bg" title="Software University">
            <a:hlinkClick r:id="rId4" tooltip="Software University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6400" y="1594686"/>
            <a:ext cx="1701050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descr="http://softuni.org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descr="http://www.facebook.com/SoftwareUniversity" title="Software University @ Facebook">
            <a:hlinkClick r:id="rId9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512062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6" tooltip="Software University Discussion Forum"/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4876800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4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62304" y="3093954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2279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r>
              <a:rPr lang="en-US" sz="6000" b="1" dirty="0"/>
              <a:t/>
            </a:r>
            <a:br>
              <a:rPr lang="en-US" sz="6000" b="1" dirty="0"/>
            </a:br>
            <a:r>
              <a:rPr lang="en-US" sz="11500" b="1" noProof="1"/>
              <a:t>#JSAPPS</a:t>
            </a:r>
            <a:endParaRPr lang="en-US" noProof="1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Have a Question?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18290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580402" y="4648200"/>
            <a:ext cx="8938472" cy="820600"/>
          </a:xfrm>
        </p:spPr>
        <p:txBody>
          <a:bodyPr/>
          <a:lstStyle/>
          <a:p>
            <a:r>
              <a:rPr lang="en-US" dirty="0"/>
              <a:t>JS Core Module @ SoftUni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580402" y="5602568"/>
            <a:ext cx="8938472" cy="688256"/>
          </a:xfrm>
        </p:spPr>
        <p:txBody>
          <a:bodyPr/>
          <a:lstStyle/>
          <a:p>
            <a:r>
              <a:rPr lang="en-US" dirty="0"/>
              <a:t>Intensive 4 Months JavaScript Training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264" y="1524000"/>
            <a:ext cx="10452748" cy="273095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430357" y="1724561"/>
            <a:ext cx="672145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JavaScript Core</a:t>
            </a:r>
          </a:p>
        </p:txBody>
      </p:sp>
    </p:spTree>
    <p:extLst>
      <p:ext uri="{BB962C8B-B14F-4D97-AF65-F5344CB8AC3E}">
        <p14:creationId xmlns:p14="http://schemas.microsoft.com/office/powerpoint/2010/main" val="25141123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4 months </a:t>
            </a:r>
            <a:r>
              <a:rPr lang="en-US" dirty="0"/>
              <a:t>intensive JavaScript development training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4 times weekly</a:t>
            </a:r>
            <a:r>
              <a:rPr lang="en-US" dirty="0"/>
              <a:t>, lots of live coding, homework and projects</a:t>
            </a:r>
          </a:p>
          <a:p>
            <a:r>
              <a:rPr lang="en-US" dirty="0"/>
              <a:t>Part I –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JS Fundamentals</a:t>
            </a:r>
          </a:p>
          <a:p>
            <a:pPr lvl="1"/>
            <a:r>
              <a:rPr lang="en-US" dirty="0"/>
              <a:t>JS programming, functions, arrays, strings, objects, JSON, …</a:t>
            </a:r>
          </a:p>
          <a:p>
            <a:r>
              <a:rPr lang="en-US" dirty="0"/>
              <a:t>Part II –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JS Advanced</a:t>
            </a:r>
          </a:p>
          <a:p>
            <a:pPr lvl="1"/>
            <a:r>
              <a:rPr lang="en-US" dirty="0"/>
              <a:t>jQuery, DOM, object composition, classes, modules, unit testing</a:t>
            </a:r>
          </a:p>
          <a:p>
            <a:r>
              <a:rPr lang="en-US" dirty="0"/>
              <a:t>Part III –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JS Apps</a:t>
            </a:r>
          </a:p>
          <a:p>
            <a:pPr lvl="1"/>
            <a:r>
              <a:rPr lang="en-US" dirty="0"/>
              <a:t>REST, AJAX, promises, templating, routing, building SPA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JS Core Module Goals</a:t>
            </a:r>
          </a:p>
        </p:txBody>
      </p:sp>
    </p:spTree>
    <p:extLst>
      <p:ext uri="{BB962C8B-B14F-4D97-AF65-F5344CB8AC3E}">
        <p14:creationId xmlns:p14="http://schemas.microsoft.com/office/powerpoint/2010/main" val="195837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JS Core Module at </a:t>
            </a:r>
            <a:r>
              <a:rPr lang="en-US"/>
              <a:t>SoftUni – Timeline</a:t>
            </a:r>
            <a:endParaRPr lang="en-US" dirty="0"/>
          </a:p>
        </p:txBody>
      </p:sp>
      <p:sp>
        <p:nvSpPr>
          <p:cNvPr id="65" name="TextBox 64"/>
          <p:cNvSpPr txBox="1"/>
          <p:nvPr/>
        </p:nvSpPr>
        <p:spPr>
          <a:xfrm>
            <a:off x="527922" y="2876045"/>
            <a:ext cx="2758203" cy="3143755"/>
          </a:xfrm>
          <a:prstGeom prst="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200" b="1" dirty="0">
                <a:solidFill>
                  <a:prstClr val="black"/>
                </a:solidFill>
              </a:rPr>
              <a:t>JavaScript</a:t>
            </a:r>
          </a:p>
          <a:p>
            <a:pPr algn="ctr"/>
            <a:r>
              <a:rPr lang="en-US" sz="2200" b="1" dirty="0">
                <a:solidFill>
                  <a:prstClr val="black"/>
                </a:solidFill>
              </a:rPr>
              <a:t>Fundamentals</a:t>
            </a:r>
            <a:endParaRPr lang="bg-BG" sz="2200" b="1" dirty="0">
              <a:solidFill>
                <a:prstClr val="black"/>
              </a:solidFill>
            </a:endParaRPr>
          </a:p>
          <a:p>
            <a:endParaRPr lang="en-US" sz="1600" b="1" dirty="0">
              <a:solidFill>
                <a:prstClr val="black"/>
              </a:solidFill>
            </a:endParaRPr>
          </a:p>
          <a:p>
            <a:pPr>
              <a:spcBef>
                <a:spcPts val="600"/>
              </a:spcBef>
            </a:pPr>
            <a:r>
              <a:rPr lang="en-US" sz="1800" dirty="0">
                <a:solidFill>
                  <a:prstClr val="black"/>
                </a:solidFill>
              </a:rPr>
              <a:t>Lessons</a:t>
            </a:r>
            <a:r>
              <a:rPr lang="bg-BG" sz="1800" dirty="0">
                <a:solidFill>
                  <a:prstClr val="black"/>
                </a:solidFill>
              </a:rPr>
              <a:t> + </a:t>
            </a:r>
            <a:r>
              <a:rPr lang="en-US" sz="1800" dirty="0">
                <a:solidFill>
                  <a:prstClr val="black"/>
                </a:solidFill>
              </a:rPr>
              <a:t>exercises + workshop + exam</a:t>
            </a:r>
            <a:endParaRPr lang="bg-BG" sz="1800" dirty="0">
              <a:solidFill>
                <a:prstClr val="black"/>
              </a:solidFill>
            </a:endParaRPr>
          </a:p>
          <a:p>
            <a:pPr marL="174625" indent="-174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</a:rPr>
              <a:t>4</a:t>
            </a:r>
            <a:r>
              <a:rPr lang="bg-BG" sz="1800" dirty="0">
                <a:solidFill>
                  <a:prstClr val="black"/>
                </a:solidFill>
              </a:rPr>
              <a:t> </a:t>
            </a:r>
            <a:r>
              <a:rPr lang="en-US" sz="1800" dirty="0">
                <a:solidFill>
                  <a:prstClr val="black"/>
                </a:solidFill>
              </a:rPr>
              <a:t>weeks</a:t>
            </a:r>
            <a:r>
              <a:rPr lang="bg-BG" sz="1800" dirty="0">
                <a:solidFill>
                  <a:prstClr val="black"/>
                </a:solidFill>
              </a:rPr>
              <a:t> * </a:t>
            </a:r>
            <a:r>
              <a:rPr lang="en-US" sz="1800" dirty="0">
                <a:solidFill>
                  <a:prstClr val="black"/>
                </a:solidFill>
              </a:rPr>
              <a:t>4</a:t>
            </a:r>
            <a:r>
              <a:rPr lang="bg-BG" sz="1800" dirty="0">
                <a:solidFill>
                  <a:prstClr val="black"/>
                </a:solidFill>
              </a:rPr>
              <a:t> </a:t>
            </a:r>
            <a:r>
              <a:rPr lang="en-US" sz="1800" dirty="0">
                <a:solidFill>
                  <a:prstClr val="black"/>
                </a:solidFill>
              </a:rPr>
              <a:t>times / week</a:t>
            </a:r>
            <a:endParaRPr lang="bg-BG" sz="1800" dirty="0">
              <a:solidFill>
                <a:prstClr val="black"/>
              </a:solidFill>
            </a:endParaRPr>
          </a:p>
          <a:p>
            <a:pPr marL="174625" indent="-174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</a:rPr>
              <a:t>9 credits</a:t>
            </a:r>
          </a:p>
          <a:p>
            <a:pPr marL="174625" indent="-174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</a:rPr>
              <a:t>Start: 22-May-2017</a:t>
            </a:r>
          </a:p>
          <a:p>
            <a:pPr marL="174625" indent="-174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</a:rPr>
              <a:t>Final exam: 18-Jun-2017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6137076" y="2876043"/>
            <a:ext cx="2717642" cy="3143755"/>
          </a:xfrm>
          <a:prstGeom prst="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200" b="1" dirty="0">
                <a:solidFill>
                  <a:prstClr val="black"/>
                </a:solidFill>
              </a:rPr>
              <a:t>JavaScript Applications</a:t>
            </a:r>
            <a:endParaRPr lang="bg-BG" sz="2200" b="1" dirty="0">
              <a:solidFill>
                <a:prstClr val="black"/>
              </a:solidFill>
            </a:endParaRPr>
          </a:p>
          <a:p>
            <a:endParaRPr lang="en-US" sz="1600" dirty="0">
              <a:solidFill>
                <a:prstClr val="black"/>
              </a:solidFill>
            </a:endParaRPr>
          </a:p>
          <a:p>
            <a:pPr>
              <a:spcBef>
                <a:spcPts val="600"/>
              </a:spcBef>
            </a:pPr>
            <a:r>
              <a:rPr lang="en-US" sz="1800" dirty="0">
                <a:solidFill>
                  <a:prstClr val="black"/>
                </a:solidFill>
              </a:rPr>
              <a:t>Lessons</a:t>
            </a:r>
            <a:r>
              <a:rPr lang="bg-BG" sz="1800" dirty="0">
                <a:solidFill>
                  <a:prstClr val="black"/>
                </a:solidFill>
              </a:rPr>
              <a:t> + </a:t>
            </a:r>
            <a:r>
              <a:rPr lang="en-US" sz="1800" dirty="0">
                <a:solidFill>
                  <a:prstClr val="black"/>
                </a:solidFill>
              </a:rPr>
              <a:t>exercises + exam</a:t>
            </a:r>
            <a:endParaRPr lang="bg-BG" sz="1800" dirty="0">
              <a:solidFill>
                <a:prstClr val="black"/>
              </a:solidFill>
            </a:endParaRPr>
          </a:p>
          <a:p>
            <a:pPr marL="174625" indent="-174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</a:rPr>
              <a:t>4</a:t>
            </a:r>
            <a:r>
              <a:rPr lang="bg-BG" sz="1800" dirty="0">
                <a:solidFill>
                  <a:prstClr val="black"/>
                </a:solidFill>
              </a:rPr>
              <a:t> </a:t>
            </a:r>
            <a:r>
              <a:rPr lang="en-US" sz="1800" dirty="0">
                <a:solidFill>
                  <a:prstClr val="black"/>
                </a:solidFill>
              </a:rPr>
              <a:t>weeks</a:t>
            </a:r>
            <a:r>
              <a:rPr lang="bg-BG" sz="1800" dirty="0">
                <a:solidFill>
                  <a:prstClr val="black"/>
                </a:solidFill>
              </a:rPr>
              <a:t> * </a:t>
            </a:r>
            <a:r>
              <a:rPr lang="en-US" sz="1800" dirty="0">
                <a:solidFill>
                  <a:prstClr val="black"/>
                </a:solidFill>
              </a:rPr>
              <a:t>4</a:t>
            </a:r>
            <a:r>
              <a:rPr lang="bg-BG" sz="1800" dirty="0">
                <a:solidFill>
                  <a:prstClr val="black"/>
                </a:solidFill>
              </a:rPr>
              <a:t> </a:t>
            </a:r>
            <a:r>
              <a:rPr lang="en-US" sz="1800" dirty="0">
                <a:solidFill>
                  <a:prstClr val="black"/>
                </a:solidFill>
              </a:rPr>
              <a:t>times / week</a:t>
            </a:r>
          </a:p>
          <a:p>
            <a:pPr marL="174625" indent="-174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</a:rPr>
              <a:t>9 credits</a:t>
            </a:r>
          </a:p>
          <a:p>
            <a:pPr marL="174625" indent="-174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</a:rPr>
              <a:t>Start: 24-Jul-2017</a:t>
            </a:r>
          </a:p>
          <a:p>
            <a:pPr marL="174625" indent="-174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</a:rPr>
              <a:t>Final exam: 20-Aug-2017</a:t>
            </a:r>
            <a:endParaRPr lang="bg-BG" sz="1800" dirty="0">
              <a:solidFill>
                <a:prstClr val="black"/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3328789" y="2876046"/>
            <a:ext cx="2765623" cy="3143754"/>
          </a:xfrm>
          <a:prstGeom prst="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200" b="1" dirty="0">
                <a:solidFill>
                  <a:prstClr val="black"/>
                </a:solidFill>
              </a:rPr>
              <a:t>JavaScript</a:t>
            </a:r>
            <a:br>
              <a:rPr lang="en-US" sz="2200" b="1" dirty="0">
                <a:solidFill>
                  <a:prstClr val="black"/>
                </a:solidFill>
              </a:rPr>
            </a:br>
            <a:r>
              <a:rPr lang="en-US" sz="2200" b="1" dirty="0">
                <a:solidFill>
                  <a:prstClr val="black"/>
                </a:solidFill>
              </a:rPr>
              <a:t>Advanced</a:t>
            </a:r>
            <a:endParaRPr lang="bg-BG" sz="2200" b="1" dirty="0">
              <a:solidFill>
                <a:prstClr val="black"/>
              </a:solidFill>
            </a:endParaRPr>
          </a:p>
          <a:p>
            <a:endParaRPr lang="en-US" sz="1600" dirty="0">
              <a:solidFill>
                <a:prstClr val="black"/>
              </a:solidFill>
            </a:endParaRPr>
          </a:p>
          <a:p>
            <a:pPr>
              <a:spcBef>
                <a:spcPts val="600"/>
              </a:spcBef>
            </a:pPr>
            <a:r>
              <a:rPr lang="en-US" sz="1800" dirty="0">
                <a:solidFill>
                  <a:prstClr val="black"/>
                </a:solidFill>
              </a:rPr>
              <a:t>Lessons</a:t>
            </a:r>
            <a:r>
              <a:rPr lang="bg-BG" sz="1800" dirty="0">
                <a:solidFill>
                  <a:prstClr val="black"/>
                </a:solidFill>
              </a:rPr>
              <a:t> + </a:t>
            </a:r>
            <a:r>
              <a:rPr lang="en-US" sz="1800" dirty="0">
                <a:solidFill>
                  <a:prstClr val="black"/>
                </a:solidFill>
              </a:rPr>
              <a:t>exercises + exam</a:t>
            </a:r>
            <a:endParaRPr lang="bg-BG" sz="1800" dirty="0">
              <a:solidFill>
                <a:prstClr val="black"/>
              </a:solidFill>
            </a:endParaRPr>
          </a:p>
          <a:p>
            <a:pPr marL="174625" indent="-174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</a:rPr>
              <a:t>5</a:t>
            </a:r>
            <a:r>
              <a:rPr lang="bg-BG" sz="1800" dirty="0">
                <a:solidFill>
                  <a:prstClr val="black"/>
                </a:solidFill>
              </a:rPr>
              <a:t> </a:t>
            </a:r>
            <a:r>
              <a:rPr lang="en-US" sz="1800" dirty="0">
                <a:solidFill>
                  <a:prstClr val="black"/>
                </a:solidFill>
              </a:rPr>
              <a:t>weeks</a:t>
            </a:r>
            <a:r>
              <a:rPr lang="bg-BG" sz="1800" dirty="0">
                <a:solidFill>
                  <a:prstClr val="black"/>
                </a:solidFill>
              </a:rPr>
              <a:t> * </a:t>
            </a:r>
            <a:r>
              <a:rPr lang="en-US" sz="1800" dirty="0">
                <a:solidFill>
                  <a:prstClr val="black"/>
                </a:solidFill>
              </a:rPr>
              <a:t>4</a:t>
            </a:r>
            <a:r>
              <a:rPr lang="bg-BG" sz="1800" dirty="0">
                <a:solidFill>
                  <a:prstClr val="black"/>
                </a:solidFill>
              </a:rPr>
              <a:t> </a:t>
            </a:r>
            <a:r>
              <a:rPr lang="en-US" sz="1800" dirty="0">
                <a:solidFill>
                  <a:prstClr val="black"/>
                </a:solidFill>
              </a:rPr>
              <a:t>times / week</a:t>
            </a:r>
          </a:p>
          <a:p>
            <a:pPr marL="174625" indent="-174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</a:rPr>
              <a:t>9 credits</a:t>
            </a:r>
          </a:p>
          <a:p>
            <a:pPr marL="174625" indent="-174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</a:rPr>
              <a:t>Start: 19-Jun-2017</a:t>
            </a:r>
          </a:p>
          <a:p>
            <a:pPr marL="174625" indent="-174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</a:rPr>
              <a:t>Final exam: 23-Jul-2017</a:t>
            </a:r>
            <a:endParaRPr lang="bg-BG" sz="1800" dirty="0">
              <a:solidFill>
                <a:prstClr val="black"/>
              </a:solidFill>
            </a:endParaRPr>
          </a:p>
        </p:txBody>
      </p:sp>
      <p:cxnSp>
        <p:nvCxnSpPr>
          <p:cNvPr id="71" name="Straight Connector 70"/>
          <p:cNvCxnSpPr/>
          <p:nvPr/>
        </p:nvCxnSpPr>
        <p:spPr>
          <a:xfrm>
            <a:off x="395314" y="2249541"/>
            <a:ext cx="11337898" cy="0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537651" y="1990563"/>
            <a:ext cx="0" cy="517957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3306407" y="1997885"/>
            <a:ext cx="0" cy="517957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6094412" y="2005206"/>
            <a:ext cx="0" cy="517957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1240313" y="2123713"/>
            <a:ext cx="0" cy="258978"/>
          </a:xfrm>
          <a:prstGeom prst="line">
            <a:avLst/>
          </a:prstGeom>
          <a:ln w="63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2625058" y="2123713"/>
            <a:ext cx="0" cy="258978"/>
          </a:xfrm>
          <a:prstGeom prst="line">
            <a:avLst/>
          </a:prstGeom>
          <a:ln w="63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1931942" y="2131035"/>
            <a:ext cx="0" cy="258978"/>
          </a:xfrm>
          <a:prstGeom prst="line">
            <a:avLst/>
          </a:prstGeom>
          <a:ln w="63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3864008" y="2131035"/>
            <a:ext cx="0" cy="258978"/>
          </a:xfrm>
          <a:prstGeom prst="line">
            <a:avLst/>
          </a:prstGeom>
          <a:ln w="63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4979210" y="2131035"/>
            <a:ext cx="0" cy="258978"/>
          </a:xfrm>
          <a:prstGeom prst="line">
            <a:avLst/>
          </a:prstGeom>
          <a:ln w="63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>
            <a:off x="4421609" y="2138356"/>
            <a:ext cx="0" cy="258978"/>
          </a:xfrm>
          <a:prstGeom prst="line">
            <a:avLst/>
          </a:prstGeom>
          <a:ln w="63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8837410" y="2005206"/>
            <a:ext cx="0" cy="517957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11616350" y="2005206"/>
            <a:ext cx="0" cy="517957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7465912" y="2123713"/>
            <a:ext cx="0" cy="258978"/>
          </a:xfrm>
          <a:prstGeom prst="line">
            <a:avLst/>
          </a:prstGeom>
          <a:ln w="63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6780162" y="2131035"/>
            <a:ext cx="0" cy="258978"/>
          </a:xfrm>
          <a:prstGeom prst="line">
            <a:avLst/>
          </a:prstGeom>
          <a:ln w="63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10921615" y="2131035"/>
            <a:ext cx="0" cy="258978"/>
          </a:xfrm>
          <a:prstGeom prst="line">
            <a:avLst/>
          </a:prstGeom>
          <a:ln w="63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10226880" y="2138356"/>
            <a:ext cx="0" cy="258978"/>
          </a:xfrm>
          <a:prstGeom prst="line">
            <a:avLst/>
          </a:prstGeom>
          <a:ln w="63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5536811" y="2138356"/>
            <a:ext cx="0" cy="258978"/>
          </a:xfrm>
          <a:prstGeom prst="line">
            <a:avLst/>
          </a:prstGeom>
          <a:ln w="63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8151662" y="2123713"/>
            <a:ext cx="0" cy="258978"/>
          </a:xfrm>
          <a:prstGeom prst="line">
            <a:avLst/>
          </a:prstGeom>
          <a:ln w="63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8897382" y="2876043"/>
            <a:ext cx="1355315" cy="3143755"/>
          </a:xfrm>
          <a:prstGeom prst="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200" b="1" dirty="0">
                <a:solidFill>
                  <a:prstClr val="black"/>
                </a:solidFill>
              </a:rPr>
              <a:t>Summer Break</a:t>
            </a:r>
          </a:p>
          <a:p>
            <a:endParaRPr lang="en-US" sz="1400" dirty="0">
              <a:solidFill>
                <a:prstClr val="black"/>
              </a:solidFill>
            </a:endParaRPr>
          </a:p>
          <a:p>
            <a:pPr>
              <a:spcBef>
                <a:spcPts val="600"/>
              </a:spcBef>
            </a:pPr>
            <a:r>
              <a:rPr lang="en-US" sz="1600" dirty="0">
                <a:solidFill>
                  <a:prstClr val="black"/>
                </a:solidFill>
              </a:rPr>
              <a:t>2 weeks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22668" y="1504890"/>
            <a:ext cx="15745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22-May-2017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3090800" y="1504890"/>
            <a:ext cx="14718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19-Jun-2017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5958740" y="1504890"/>
            <a:ext cx="13965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24-Jul-2017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8624216" y="1504890"/>
            <a:ext cx="15247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20-Aug-2016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0179142" y="1504890"/>
            <a:ext cx="13724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4-Sep-2017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10295361" y="2876043"/>
            <a:ext cx="1355315" cy="3143755"/>
          </a:xfrm>
          <a:prstGeom prst="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200" b="1" dirty="0">
                <a:solidFill>
                  <a:prstClr val="black"/>
                </a:solidFill>
              </a:rPr>
              <a:t>Re-Take Exams</a:t>
            </a:r>
            <a:endParaRPr lang="bg-BG" sz="2200" b="1" dirty="0">
              <a:solidFill>
                <a:prstClr val="black"/>
              </a:solidFill>
            </a:endParaRPr>
          </a:p>
          <a:p>
            <a:endParaRPr lang="en-US" sz="1600" dirty="0">
              <a:solidFill>
                <a:prstClr val="black"/>
              </a:solidFill>
            </a:endParaRPr>
          </a:p>
          <a:p>
            <a:pPr>
              <a:spcBef>
                <a:spcPts val="600"/>
              </a:spcBef>
            </a:pPr>
            <a:r>
              <a:rPr lang="en-US" sz="1800" dirty="0">
                <a:solidFill>
                  <a:prstClr val="black"/>
                </a:solidFill>
              </a:rPr>
              <a:t>3 exams</a:t>
            </a:r>
          </a:p>
          <a:p>
            <a:pPr>
              <a:spcBef>
                <a:spcPts val="600"/>
              </a:spcBef>
            </a:pPr>
            <a:endParaRPr lang="en-US" sz="1800" dirty="0">
              <a:solidFill>
                <a:prstClr val="black"/>
              </a:solidFill>
            </a:endParaRPr>
          </a:p>
          <a:p>
            <a:pPr marL="174625" indent="-174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</a:rPr>
              <a:t>3-Sept</a:t>
            </a:r>
          </a:p>
          <a:p>
            <a:pPr marL="174625" indent="-174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</a:rPr>
              <a:t>5-Sept</a:t>
            </a:r>
          </a:p>
          <a:p>
            <a:pPr marL="174625" indent="-174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</a:rPr>
              <a:t>7-Sept</a:t>
            </a:r>
          </a:p>
          <a:p>
            <a:pPr>
              <a:spcBef>
                <a:spcPts val="600"/>
              </a:spcBef>
            </a:pPr>
            <a:endParaRPr lang="bg-BG" sz="1600" dirty="0">
              <a:solidFill>
                <a:prstClr val="black"/>
              </a:solidFill>
            </a:endParaRPr>
          </a:p>
        </p:txBody>
      </p:sp>
      <p:cxnSp>
        <p:nvCxnSpPr>
          <p:cNvPr id="51" name="Straight Connector 50"/>
          <p:cNvCxnSpPr/>
          <p:nvPr/>
        </p:nvCxnSpPr>
        <p:spPr>
          <a:xfrm>
            <a:off x="9532145" y="2138356"/>
            <a:ext cx="0" cy="258978"/>
          </a:xfrm>
          <a:prstGeom prst="line">
            <a:avLst/>
          </a:prstGeom>
          <a:ln w="63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10226880" y="2005206"/>
            <a:ext cx="0" cy="517957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4384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animBg="1"/>
      <p:bldP spid="66" grpId="0" animBg="1"/>
      <p:bldP spid="67" grpId="0" animBg="1"/>
      <p:bldP spid="44" grpId="0" animBg="1"/>
      <p:bldP spid="4" grpId="0"/>
      <p:bldP spid="48" grpId="0"/>
      <p:bldP spid="49" grpId="0"/>
      <p:bldP spid="50" grpId="0"/>
      <p:bldP spid="32" grpId="0"/>
      <p:bldP spid="4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Professions @ SoftUni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79590" y="1613587"/>
            <a:ext cx="2390622" cy="991017"/>
          </a:xfrm>
          <a:prstGeom prst="roundRect">
            <a:avLst>
              <a:gd name="adj" fmla="val 7452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Programming</a:t>
            </a:r>
            <a:br>
              <a:rPr lang="en-US" dirty="0"/>
            </a:br>
            <a:r>
              <a:rPr lang="en-US" dirty="0"/>
              <a:t>Basics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17815" y="3322414"/>
            <a:ext cx="1524000" cy="991017"/>
          </a:xfrm>
          <a:prstGeom prst="roundRect">
            <a:avLst>
              <a:gd name="adj" fmla="val 7452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Tech Module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198812" y="3322413"/>
            <a:ext cx="1524000" cy="991017"/>
          </a:xfrm>
          <a:prstGeom prst="roundRect">
            <a:avLst>
              <a:gd name="adj" fmla="val 7452"/>
            </a:avLst>
          </a:prstGeom>
          <a:solidFill>
            <a:srgbClr val="D3840F"/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JS Core Module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22684" y="1447800"/>
            <a:ext cx="1524000" cy="991017"/>
          </a:xfrm>
          <a:prstGeom prst="roundRect">
            <a:avLst>
              <a:gd name="adj" fmla="val 7452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Java </a:t>
            </a:r>
          </a:p>
          <a:p>
            <a:r>
              <a:rPr lang="en-US" dirty="0"/>
              <a:t>Fund.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322684" y="2735078"/>
            <a:ext cx="1524000" cy="991017"/>
          </a:xfrm>
          <a:prstGeom prst="roundRect">
            <a:avLst>
              <a:gd name="adj" fmla="val 7452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C#</a:t>
            </a:r>
          </a:p>
          <a:p>
            <a:r>
              <a:rPr lang="en-US" dirty="0"/>
              <a:t>Fund.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322684" y="4022356"/>
            <a:ext cx="1524000" cy="991017"/>
          </a:xfrm>
          <a:prstGeom prst="roundRect">
            <a:avLst>
              <a:gd name="adj" fmla="val 7452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JS</a:t>
            </a:r>
          </a:p>
          <a:p>
            <a:r>
              <a:rPr lang="en-US" dirty="0"/>
              <a:t>Web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322684" y="5277224"/>
            <a:ext cx="1524000" cy="991017"/>
          </a:xfrm>
          <a:prstGeom prst="roundRect">
            <a:avLst>
              <a:gd name="adj" fmla="val 7452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PHP</a:t>
            </a:r>
          </a:p>
          <a:p>
            <a:r>
              <a:rPr lang="en-US" dirty="0"/>
              <a:t>Fund</a:t>
            </a:r>
            <a:r>
              <a:rPr lang="bg-BG" dirty="0"/>
              <a:t>.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7542212" y="4022356"/>
            <a:ext cx="1524000" cy="991017"/>
          </a:xfrm>
          <a:prstGeom prst="roundRect">
            <a:avLst>
              <a:gd name="adj" fmla="val 7452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Web</a:t>
            </a:r>
          </a:p>
          <a:p>
            <a:r>
              <a:rPr lang="en-US" dirty="0"/>
              <a:t>Basics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542212" y="1447800"/>
            <a:ext cx="1524000" cy="991017"/>
          </a:xfrm>
          <a:prstGeom prst="roundRect">
            <a:avLst>
              <a:gd name="adj" fmla="val 7452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Java </a:t>
            </a:r>
          </a:p>
          <a:p>
            <a:r>
              <a:rPr lang="en-US" dirty="0"/>
              <a:t>DB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542212" y="2735078"/>
            <a:ext cx="1524000" cy="991017"/>
          </a:xfrm>
          <a:prstGeom prst="roundRect">
            <a:avLst>
              <a:gd name="adj" fmla="val 7452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C#</a:t>
            </a:r>
          </a:p>
          <a:p>
            <a:r>
              <a:rPr lang="en-US" dirty="0"/>
              <a:t>DB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9752012" y="1447800"/>
            <a:ext cx="1524000" cy="991017"/>
          </a:xfrm>
          <a:prstGeom prst="roundRect">
            <a:avLst>
              <a:gd name="adj" fmla="val 7452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Java </a:t>
            </a:r>
          </a:p>
          <a:p>
            <a:r>
              <a:rPr lang="en-US" dirty="0"/>
              <a:t>Web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9752012" y="2735078"/>
            <a:ext cx="1524000" cy="991017"/>
          </a:xfrm>
          <a:prstGeom prst="roundRect">
            <a:avLst>
              <a:gd name="adj" fmla="val 7452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C#</a:t>
            </a:r>
          </a:p>
          <a:p>
            <a:r>
              <a:rPr lang="en-US" dirty="0"/>
              <a:t>Web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542212" y="5277224"/>
            <a:ext cx="1524000" cy="991017"/>
          </a:xfrm>
          <a:prstGeom prst="roundRect">
            <a:avLst>
              <a:gd name="adj" fmla="val 7452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PHP</a:t>
            </a:r>
          </a:p>
          <a:p>
            <a:r>
              <a:rPr lang="en-US" dirty="0"/>
              <a:t>Web</a:t>
            </a:r>
          </a:p>
        </p:txBody>
      </p:sp>
      <p:sp>
        <p:nvSpPr>
          <p:cNvPr id="21" name="Arrow: Down 20"/>
          <p:cNvSpPr/>
          <p:nvPr/>
        </p:nvSpPr>
        <p:spPr>
          <a:xfrm>
            <a:off x="1627415" y="2786950"/>
            <a:ext cx="304800" cy="38912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3" name="Rectangle 22"/>
          <p:cNvSpPr/>
          <p:nvPr/>
        </p:nvSpPr>
        <p:spPr>
          <a:xfrm>
            <a:off x="226676" y="6182650"/>
            <a:ext cx="47347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https://softuni.bg/trainings/courses</a:t>
            </a:r>
            <a:endParaRPr lang="en-US" dirty="0"/>
          </a:p>
        </p:txBody>
      </p:sp>
      <p:sp>
        <p:nvSpPr>
          <p:cNvPr id="25" name="Arrow: Bent 24"/>
          <p:cNvSpPr/>
          <p:nvPr/>
        </p:nvSpPr>
        <p:spPr>
          <a:xfrm>
            <a:off x="3874884" y="1690972"/>
            <a:ext cx="1297302" cy="1485100"/>
          </a:xfrm>
          <a:prstGeom prst="bentArrow">
            <a:avLst>
              <a:gd name="adj1" fmla="val 13531"/>
              <a:gd name="adj2" fmla="val 20228"/>
              <a:gd name="adj3" fmla="val 25000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28" name="Arrow: Bent 27"/>
          <p:cNvSpPr/>
          <p:nvPr/>
        </p:nvSpPr>
        <p:spPr>
          <a:xfrm flipV="1">
            <a:off x="3874883" y="4473876"/>
            <a:ext cx="1297303" cy="1548328"/>
          </a:xfrm>
          <a:prstGeom prst="bentArrow">
            <a:avLst>
              <a:gd name="adj1" fmla="val 13531"/>
              <a:gd name="adj2" fmla="val 20228"/>
              <a:gd name="adj3" fmla="val 25000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29" name="Arrow: Right 28"/>
          <p:cNvSpPr/>
          <p:nvPr/>
        </p:nvSpPr>
        <p:spPr>
          <a:xfrm>
            <a:off x="7013676" y="1790908"/>
            <a:ext cx="371272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0" name="Arrow: Right 29"/>
          <p:cNvSpPr/>
          <p:nvPr/>
        </p:nvSpPr>
        <p:spPr>
          <a:xfrm>
            <a:off x="9223476" y="1790908"/>
            <a:ext cx="371272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1" name="Arrow: Right 30"/>
          <p:cNvSpPr/>
          <p:nvPr/>
        </p:nvSpPr>
        <p:spPr>
          <a:xfrm>
            <a:off x="7013676" y="3078604"/>
            <a:ext cx="371272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2" name="Arrow: Right 31"/>
          <p:cNvSpPr/>
          <p:nvPr/>
        </p:nvSpPr>
        <p:spPr>
          <a:xfrm>
            <a:off x="9223476" y="3078604"/>
            <a:ext cx="371272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3" name="Arrow: Right 32"/>
          <p:cNvSpPr/>
          <p:nvPr/>
        </p:nvSpPr>
        <p:spPr>
          <a:xfrm>
            <a:off x="7013676" y="4366300"/>
            <a:ext cx="371272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5" name="Arrow: Right 34"/>
          <p:cNvSpPr/>
          <p:nvPr/>
        </p:nvSpPr>
        <p:spPr>
          <a:xfrm>
            <a:off x="7013676" y="5623966"/>
            <a:ext cx="371272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7" name="Arrow: Right 36"/>
          <p:cNvSpPr/>
          <p:nvPr/>
        </p:nvSpPr>
        <p:spPr>
          <a:xfrm>
            <a:off x="2684868" y="3665521"/>
            <a:ext cx="371272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9" name="Arrow: Right 38"/>
          <p:cNvSpPr/>
          <p:nvPr/>
        </p:nvSpPr>
        <p:spPr>
          <a:xfrm rot="20985992">
            <a:off x="4849305" y="3383356"/>
            <a:ext cx="371272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40" name="Arrow: Right 39"/>
          <p:cNvSpPr/>
          <p:nvPr/>
        </p:nvSpPr>
        <p:spPr>
          <a:xfrm rot="653945">
            <a:off x="4849305" y="4006249"/>
            <a:ext cx="371272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41" name="TextBox 40"/>
          <p:cNvSpPr txBox="1"/>
          <p:nvPr/>
        </p:nvSpPr>
        <p:spPr>
          <a:xfrm>
            <a:off x="9761740" y="5277224"/>
            <a:ext cx="1524000" cy="991017"/>
          </a:xfrm>
          <a:prstGeom prst="roundRect">
            <a:avLst>
              <a:gd name="adj" fmla="val 7452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Web</a:t>
            </a:r>
          </a:p>
          <a:p>
            <a:r>
              <a:rPr lang="en-US" dirty="0"/>
              <a:t>Basics</a:t>
            </a:r>
          </a:p>
        </p:txBody>
      </p:sp>
      <p:sp>
        <p:nvSpPr>
          <p:cNvPr id="42" name="Arrow: Right 41"/>
          <p:cNvSpPr/>
          <p:nvPr/>
        </p:nvSpPr>
        <p:spPr>
          <a:xfrm>
            <a:off x="9233204" y="5621168"/>
            <a:ext cx="371272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43" name="Rectangle 42"/>
          <p:cNvSpPr/>
          <p:nvPr/>
        </p:nvSpPr>
        <p:spPr>
          <a:xfrm>
            <a:off x="226676" y="5747823"/>
            <a:ext cx="39345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https://softuni.bg/curriculum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7220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5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5" grpId="0" animBg="1"/>
      <p:bldP spid="39" grpId="0" animBg="1"/>
      <p:bldP spid="40" grpId="0" animBg="1"/>
      <p:bldP spid="41" grpId="0" animBg="1"/>
      <p:bldP spid="4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3628" y="4910357"/>
            <a:ext cx="8938472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/>
              <a:t>JavaScript Applications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583628" y="5751456"/>
            <a:ext cx="8938472" cy="688256"/>
          </a:xfrm>
        </p:spPr>
        <p:txBody>
          <a:bodyPr/>
          <a:lstStyle/>
          <a:p>
            <a:r>
              <a:rPr lang="en-US" dirty="0"/>
              <a:t>Course Objectives &amp; Program</a:t>
            </a:r>
          </a:p>
        </p:txBody>
      </p:sp>
      <p:pic>
        <p:nvPicPr>
          <p:cNvPr id="12" name="Picture 2" descr="https://cdn0.iconfinder.com/data/icons/flatico/512/monitor_code__editor-51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44007">
            <a:off x="904282" y="1859986"/>
            <a:ext cx="1901667" cy="1901665"/>
          </a:xfrm>
          <a:prstGeom prst="ellipse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3562077" y="620578"/>
            <a:ext cx="4981574" cy="3739225"/>
            <a:chOff x="3398354" y="620579"/>
            <a:chExt cx="4981574" cy="3739225"/>
          </a:xfrm>
        </p:grpSpPr>
        <p:pic>
          <p:nvPicPr>
            <p:cNvPr id="3074" name="Picture 2" descr="Резултат с изображение за javascript icon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98354" y="762000"/>
              <a:ext cx="4981574" cy="3597804"/>
            </a:xfrm>
            <a:prstGeom prst="rect">
              <a:avLst/>
            </a:prstGeom>
            <a:noFill/>
            <a:ln>
              <a:solidFill>
                <a:schemeClr val="tx2">
                  <a:lumMod val="7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/>
            <p:cNvSpPr txBox="1"/>
            <p:nvPr/>
          </p:nvSpPr>
          <p:spPr>
            <a:xfrm>
              <a:off x="3540929" y="620579"/>
              <a:ext cx="2551596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800" b="1" spc="50" dirty="0">
                  <a:ln w="9525" cmpd="sng">
                    <a:solidFill>
                      <a:schemeClr val="accent1"/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</a:rPr>
                <a:t>Apps</a:t>
              </a: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25661">
            <a:off x="9295194" y="1968954"/>
            <a:ext cx="2016164" cy="2016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9454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8875799" cy="5570355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dirty="0"/>
              <a:t>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JavaScript Applications </a:t>
            </a:r>
            <a:r>
              <a:rPr lang="en-US" dirty="0"/>
              <a:t>course provides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Technologies for creating Single Page Apps (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SPA</a:t>
            </a:r>
            <a:r>
              <a:rPr lang="en-US" dirty="0"/>
              <a:t>)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Consuming RESTful Services (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REST</a:t>
            </a:r>
            <a:r>
              <a:rPr lang="en-US" dirty="0"/>
              <a:t>) with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AJAX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Creating UI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templates</a:t>
            </a:r>
            <a:endParaRPr lang="en-US" noProof="1">
              <a:solidFill>
                <a:schemeClr val="tx2">
                  <a:lumMod val="75000"/>
                </a:schemeClr>
              </a:solidFill>
            </a:endParaRPr>
          </a:p>
          <a:p>
            <a:pPr lvl="1">
              <a:lnSpc>
                <a:spcPct val="120000"/>
              </a:lnSpc>
            </a:pPr>
            <a:r>
              <a:rPr lang="en-US" dirty="0"/>
              <a:t>Common JS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programming patterns </a:t>
            </a:r>
            <a:r>
              <a:rPr lang="en-US" dirty="0"/>
              <a:t>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routing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Objectives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25661">
            <a:off x="9728667" y="1664234"/>
            <a:ext cx="1666251" cy="166625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3147" y="4117710"/>
            <a:ext cx="1597290" cy="1597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886667"/>
      </p:ext>
    </p:extLst>
  </p:cSld>
  <p:clrMapOvr>
    <a:masterClrMapping/>
  </p:clrMapOvr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2057</TotalTime>
  <Words>815</Words>
  <Application>Microsoft Office PowerPoint</Application>
  <PresentationFormat>Custom</PresentationFormat>
  <Paragraphs>241</Paragraphs>
  <Slides>28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Arial</vt:lpstr>
      <vt:lpstr>Calibri</vt:lpstr>
      <vt:lpstr>Consolas</vt:lpstr>
      <vt:lpstr>Wingdings</vt:lpstr>
      <vt:lpstr>Wingdings 2</vt:lpstr>
      <vt:lpstr>SoftUni 16x9</vt:lpstr>
      <vt:lpstr>JavaScript Applications</vt:lpstr>
      <vt:lpstr>Table of Contents</vt:lpstr>
      <vt:lpstr>Have a Question?</vt:lpstr>
      <vt:lpstr>JS Core Module @ SoftUni</vt:lpstr>
      <vt:lpstr>JS Core Module Goals</vt:lpstr>
      <vt:lpstr>JS Core Module at SoftUni – Timeline</vt:lpstr>
      <vt:lpstr>Professions @ SoftUni</vt:lpstr>
      <vt:lpstr>JavaScript Applications</vt:lpstr>
      <vt:lpstr>Course Objectives</vt:lpstr>
      <vt:lpstr>Course Topics</vt:lpstr>
      <vt:lpstr>The Trainers Team</vt:lpstr>
      <vt:lpstr>Trainers Team</vt:lpstr>
      <vt:lpstr>Trainers Team (3)</vt:lpstr>
      <vt:lpstr>Trainers Team (4)</vt:lpstr>
      <vt:lpstr>JavaScript Applications</vt:lpstr>
      <vt:lpstr>Training Duration and Schedule</vt:lpstr>
      <vt:lpstr>Why English?</vt:lpstr>
      <vt:lpstr>JavaScript Applications</vt:lpstr>
      <vt:lpstr>Scoring System for the Course</vt:lpstr>
      <vt:lpstr>The Final Exam</vt:lpstr>
      <vt:lpstr>Homework Assignments</vt:lpstr>
      <vt:lpstr>Resources</vt:lpstr>
      <vt:lpstr>Course Web Site, Forum and FB Group</vt:lpstr>
      <vt:lpstr>The Programming Basics Slides and Videos</vt:lpstr>
      <vt:lpstr>Recommended Software</vt:lpstr>
      <vt:lpstr>JavaScript Applications – Course Overview</vt:lpstr>
      <vt:lpstr>License</vt:lpstr>
      <vt:lpstr>Free Trainings @ Software University</vt:lpstr>
    </vt:vector>
  </TitlesOfParts>
  <Manager>Svetlin Nakov</Manager>
  <Company>Software University (SoftUni)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JavaScript Advanced  - Course Overview</dc:title>
  <dc:subject>JavaScript Fundamentals - Practical Training Course @ SoftUni</dc:subject>
  <dc:creator>Software University Foundation</dc:creator>
  <cp:keywords>JS, JavaScript, programming, course, SoftUni, Software University</cp:keywords>
  <dc:description>JavaScript Fundamentals Course @ SoftUni - https://softuni.bg/courses/javascript-fundamentals</dc:description>
  <cp:lastModifiedBy>Kiril Kirilov</cp:lastModifiedBy>
  <cp:revision>83</cp:revision>
  <dcterms:created xsi:type="dcterms:W3CDTF">2014-01-02T17:00:34Z</dcterms:created>
  <dcterms:modified xsi:type="dcterms:W3CDTF">2017-07-24T17:08:11Z</dcterms:modified>
  <cp:category>JS, JavaScript, front-end, ES6, ES2015, ES2016, ES2017, Web development, computer programming, programming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